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73" r:id="rId4"/>
    <p:sldId id="285" r:id="rId5"/>
    <p:sldId id="287" r:id="rId6"/>
    <p:sldId id="281" r:id="rId7"/>
    <p:sldId id="289" r:id="rId8"/>
    <p:sldId id="290" r:id="rId9"/>
    <p:sldId id="291" r:id="rId10"/>
    <p:sldId id="282" r:id="rId11"/>
    <p:sldId id="292" r:id="rId12"/>
    <p:sldId id="293" r:id="rId13"/>
    <p:sldId id="296" r:id="rId14"/>
    <p:sldId id="284" r:id="rId15"/>
    <p:sldId id="294" r:id="rId16"/>
    <p:sldId id="286" r:id="rId17"/>
    <p:sldId id="29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65" d="100"/>
          <a:sy n="165" d="100"/>
        </p:scale>
        <p:origin x="148" y="9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3532381" y="2501855"/>
            <a:ext cx="5057795" cy="1923736"/>
            <a:chOff x="3567105" y="1767838"/>
            <a:chExt cx="5057795" cy="192373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3567105" y="1767838"/>
              <a:ext cx="50577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</a:rPr>
                <a:t>파이썬 프로그래밍 기초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4734089" y="2583578"/>
              <a:ext cx="272382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자료형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4085525" cy="1354217"/>
              <a:chOff x="2700072" y="2021840"/>
              <a:chExt cx="5563149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3526183" y="2734295"/>
                <a:ext cx="473703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집합 자료형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집합 자료형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6958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E52756-54D4-46DE-BE04-69A8F4A7D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3" y="1644237"/>
            <a:ext cx="4343623" cy="7112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CB1E15-89A5-4002-9B6D-ADAED8A18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3" y="2588371"/>
            <a:ext cx="4343623" cy="685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ACE6E0-34CD-44EC-930D-F3EA564F5A43}"/>
              </a:ext>
            </a:extLst>
          </p:cNvPr>
          <p:cNvSpPr txBox="1"/>
          <p:nvPr/>
        </p:nvSpPr>
        <p:spPr>
          <a:xfrm>
            <a:off x="1302863" y="1226674"/>
            <a:ext cx="181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set</a:t>
            </a:r>
            <a:r>
              <a:rPr lang="ko-KR" altLang="en-US" dirty="0"/>
              <a:t>을 사용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3DF7E-DE38-41AA-A3AB-ABF4992EF51E}"/>
              </a:ext>
            </a:extLst>
          </p:cNvPr>
          <p:cNvSpPr txBox="1"/>
          <p:nvPr/>
        </p:nvSpPr>
        <p:spPr>
          <a:xfrm>
            <a:off x="1346522" y="3595868"/>
            <a:ext cx="202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</a:t>
            </a:r>
            <a:r>
              <a:rPr lang="ko-KR" altLang="en-US" dirty="0"/>
              <a:t>특징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A5699-5D29-46D3-AC30-80AB20D9D4E8}"/>
              </a:ext>
            </a:extLst>
          </p:cNvPr>
          <p:cNvSpPr txBox="1"/>
          <p:nvPr/>
        </p:nvSpPr>
        <p:spPr>
          <a:xfrm>
            <a:off x="1377386" y="4080656"/>
            <a:ext cx="2835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*</a:t>
            </a:r>
            <a:r>
              <a:rPr lang="ko-KR" altLang="en-US" sz="1500" b="1" dirty="0"/>
              <a:t>중복을 허용하지 않는다</a:t>
            </a:r>
            <a:r>
              <a:rPr lang="en-US" altLang="ko-KR" sz="1500" b="1" dirty="0"/>
              <a:t>.</a:t>
            </a:r>
          </a:p>
          <a:p>
            <a:r>
              <a:rPr lang="en-US" altLang="ko-KR" sz="1500" b="1" dirty="0"/>
              <a:t>*</a:t>
            </a:r>
            <a:r>
              <a:rPr lang="ko-KR" altLang="en-US" sz="1500" b="1" dirty="0"/>
              <a:t>순서가 없다</a:t>
            </a:r>
            <a:r>
              <a:rPr lang="en-US" altLang="ko-KR" sz="1500" b="1" dirty="0"/>
              <a:t>.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4018324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집합 자료형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지도 출처 </a:t>
            </a:r>
            <a:r>
              <a:rPr lang="pt-BR" altLang="ko-KR" sz="1600" dirty="0">
                <a:solidFill>
                  <a:schemeClr val="bg1"/>
                </a:solidFill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0A8436-C34F-4CC5-BCE6-4F46BA808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33" y="2515061"/>
            <a:ext cx="3340272" cy="495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590679-B31B-46B6-8BA9-F41B4A653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9" y="3014223"/>
            <a:ext cx="3340272" cy="5588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66E6558-59EB-4B2A-9A2B-70E908528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432" y="2532647"/>
            <a:ext cx="3333922" cy="5207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220DA5-FDE8-4BCC-8C69-C4616F035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302" y="3071376"/>
            <a:ext cx="3340271" cy="5016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FA5A88-40B5-444C-B5DD-E2F9743D8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17" y="4721966"/>
            <a:ext cx="3333922" cy="8826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EE9B652-4E52-4102-9D7B-3675E14A2C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17" y="5662599"/>
            <a:ext cx="3340272" cy="92079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FE98E47-6914-4D11-AD6D-345B58026D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25" y="1328017"/>
            <a:ext cx="3367280" cy="5143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E48B04-E1B2-4E59-A85F-92CF7941923B}"/>
              </a:ext>
            </a:extLst>
          </p:cNvPr>
          <p:cNvSpPr txBox="1"/>
          <p:nvPr/>
        </p:nvSpPr>
        <p:spPr>
          <a:xfrm>
            <a:off x="856527" y="2056435"/>
            <a:ext cx="258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교집합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13E5D-98D6-4D1C-AF5B-19E8D5E87ACF}"/>
              </a:ext>
            </a:extLst>
          </p:cNvPr>
          <p:cNvSpPr txBox="1"/>
          <p:nvPr/>
        </p:nvSpPr>
        <p:spPr>
          <a:xfrm>
            <a:off x="7202302" y="2009253"/>
            <a:ext cx="207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</a:t>
            </a:r>
            <a:r>
              <a:rPr lang="ko-KR" altLang="en-US" dirty="0"/>
              <a:t>합집합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F7B547-C416-44E0-8C07-7F4D28BAAC15}"/>
              </a:ext>
            </a:extLst>
          </p:cNvPr>
          <p:cNvSpPr txBox="1"/>
          <p:nvPr/>
        </p:nvSpPr>
        <p:spPr>
          <a:xfrm>
            <a:off x="3808071" y="4138999"/>
            <a:ext cx="236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 err="1"/>
              <a:t>차집합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6123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집합 자료형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지도 출처 </a:t>
            </a:r>
            <a:r>
              <a:rPr lang="pt-BR" altLang="ko-KR" sz="1600" dirty="0">
                <a:solidFill>
                  <a:schemeClr val="bg1"/>
                </a:solidFill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F218FA-50FE-4FBE-B2FE-19D530A78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" y="2015190"/>
            <a:ext cx="4578584" cy="9334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5CD464-64FB-454B-BE1A-10F3991FA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6" y="3596758"/>
            <a:ext cx="4578584" cy="9144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839448-298C-48D6-9418-A8F2BACAB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65" y="5064517"/>
            <a:ext cx="4578585" cy="9207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80B3CB-2544-4F05-BBAD-3911C97453CF}"/>
              </a:ext>
            </a:extLst>
          </p:cNvPr>
          <p:cNvSpPr txBox="1"/>
          <p:nvPr/>
        </p:nvSpPr>
        <p:spPr>
          <a:xfrm>
            <a:off x="1036666" y="1347100"/>
            <a:ext cx="3261400" cy="381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값 </a:t>
            </a:r>
            <a:r>
              <a:rPr lang="en-US" altLang="ko-KR" dirty="0"/>
              <a:t>1</a:t>
            </a:r>
            <a:r>
              <a:rPr lang="ko-KR" altLang="en-US" dirty="0"/>
              <a:t>개 추가</a:t>
            </a:r>
            <a:r>
              <a:rPr lang="en-US" altLang="ko-KR" dirty="0"/>
              <a:t>(add)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0DFE26-C20A-4C08-B923-27301225D8A9}"/>
              </a:ext>
            </a:extLst>
          </p:cNvPr>
          <p:cNvSpPr txBox="1"/>
          <p:nvPr/>
        </p:nvSpPr>
        <p:spPr>
          <a:xfrm>
            <a:off x="1080304" y="3132881"/>
            <a:ext cx="272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</a:t>
            </a:r>
            <a:r>
              <a:rPr lang="ko-KR" altLang="en-US" dirty="0"/>
              <a:t>값 여러 개 추가</a:t>
            </a:r>
            <a:r>
              <a:rPr lang="en-US" altLang="ko-KR" dirty="0"/>
              <a:t>(update)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71F88-74A9-4286-AEC6-91CB3BB73028}"/>
              </a:ext>
            </a:extLst>
          </p:cNvPr>
          <p:cNvSpPr txBox="1"/>
          <p:nvPr/>
        </p:nvSpPr>
        <p:spPr>
          <a:xfrm>
            <a:off x="1036665" y="4603195"/>
            <a:ext cx="270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</a:t>
            </a:r>
            <a:r>
              <a:rPr lang="ko-KR" altLang="en-US" dirty="0"/>
              <a:t>특정 값 제거</a:t>
            </a:r>
            <a:r>
              <a:rPr lang="en-US" altLang="ko-KR" dirty="0"/>
              <a:t>(remove)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50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3777749" cy="1354217"/>
              <a:chOff x="2700072" y="2021840"/>
              <a:chExt cx="5144060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945275" y="2734295"/>
                <a:ext cx="3898857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불 자료형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 자료형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4FB6A-D062-46EA-B489-03B14161C8F0}"/>
              </a:ext>
            </a:extLst>
          </p:cNvPr>
          <p:cNvSpPr txBox="1"/>
          <p:nvPr/>
        </p:nvSpPr>
        <p:spPr>
          <a:xfrm>
            <a:off x="1041721" y="1415969"/>
            <a:ext cx="8549833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불 </a:t>
            </a:r>
            <a:r>
              <a:rPr lang="ko-KR" altLang="en-US" dirty="0" err="1"/>
              <a:t>자료형이란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참</a:t>
            </a:r>
            <a:r>
              <a:rPr lang="en-US" altLang="ko-KR" dirty="0"/>
              <a:t>(True)</a:t>
            </a:r>
            <a:r>
              <a:rPr lang="ko-KR" altLang="en-US" dirty="0"/>
              <a:t>과 거짓</a:t>
            </a:r>
            <a:r>
              <a:rPr lang="en-US" altLang="ko-KR" dirty="0"/>
              <a:t>(False)</a:t>
            </a:r>
            <a:r>
              <a:rPr lang="ko-KR" altLang="en-US" dirty="0"/>
              <a:t>을 나타내는 자료형으로 두가지 </a:t>
            </a:r>
            <a:r>
              <a:rPr lang="ko-KR" altLang="en-US" dirty="0" err="1"/>
              <a:t>값만을</a:t>
            </a:r>
            <a:r>
              <a:rPr lang="ko-KR" altLang="en-US" dirty="0"/>
              <a:t> 가질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True</a:t>
            </a:r>
            <a:r>
              <a:rPr lang="ko-KR" altLang="en-US" dirty="0"/>
              <a:t>나 </a:t>
            </a:r>
            <a:r>
              <a:rPr lang="en-US" altLang="ko-KR" dirty="0"/>
              <a:t>False</a:t>
            </a:r>
            <a:r>
              <a:rPr lang="ko-KR" altLang="en-US" dirty="0"/>
              <a:t>는 </a:t>
            </a:r>
            <a:r>
              <a:rPr lang="ko-KR" altLang="en-US" dirty="0" err="1"/>
              <a:t>파이썬의</a:t>
            </a:r>
            <a:r>
              <a:rPr lang="ko-KR" altLang="en-US" dirty="0"/>
              <a:t> 예약어로 첫 문자를 항상 대문자를 사용해야한다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조건문의 반환 값으로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•</a:t>
            </a:r>
            <a:r>
              <a:rPr lang="ko-KR" altLang="en-US" dirty="0"/>
              <a:t>자료형의 참과 거짓</a:t>
            </a:r>
            <a:endParaRPr lang="en-US" altLang="ko-KR" dirty="0"/>
          </a:p>
          <a:p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r>
              <a:rPr lang="ko-KR" altLang="en-US" dirty="0"/>
              <a:t> 등의 값이 </a:t>
            </a:r>
            <a:r>
              <a:rPr lang="ko-KR" altLang="en-US" dirty="0" err="1"/>
              <a:t>비어있으면</a:t>
            </a:r>
            <a:r>
              <a:rPr lang="en-US" altLang="ko-KR" dirty="0"/>
              <a:t>(“”, [], (), {}) </a:t>
            </a:r>
            <a:r>
              <a:rPr lang="ko-KR" altLang="en-US" dirty="0"/>
              <a:t>거짓이다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숫자에서는 그 값이 </a:t>
            </a:r>
            <a:r>
              <a:rPr lang="en-US" altLang="ko-KR" dirty="0"/>
              <a:t>0</a:t>
            </a:r>
            <a:r>
              <a:rPr lang="ko-KR" altLang="en-US" dirty="0"/>
              <a:t>일 때 거짓이다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68F5CC-1003-4785-AA2E-E8F8B3F0C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2" y="4223161"/>
            <a:ext cx="2654436" cy="482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1A6096-C7ED-4D0A-9078-5C44CF202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2" y="4927655"/>
            <a:ext cx="2711589" cy="5143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98B11B-F8F7-40E1-9D7C-AA8812366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92" y="5626089"/>
            <a:ext cx="3454578" cy="83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0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253996-9806-40AB-89EA-69B28BD22D4E}"/>
              </a:ext>
            </a:extLst>
          </p:cNvPr>
          <p:cNvSpPr/>
          <p:nvPr/>
        </p:nvSpPr>
        <p:spPr>
          <a:xfrm>
            <a:off x="426720" y="411480"/>
            <a:ext cx="11328400" cy="6055360"/>
          </a:xfrm>
          <a:prstGeom prst="rect">
            <a:avLst/>
          </a:prstGeom>
          <a:solidFill>
            <a:schemeClr val="accent1">
              <a:alpha val="9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45643F-20C1-4F46-A6F5-B1AF67DE2139}"/>
              </a:ext>
            </a:extLst>
          </p:cNvPr>
          <p:cNvGrpSpPr/>
          <p:nvPr/>
        </p:nvGrpSpPr>
        <p:grpSpPr>
          <a:xfrm>
            <a:off x="2801668" y="2448420"/>
            <a:ext cx="6588663" cy="1961158"/>
            <a:chOff x="2700072" y="2021840"/>
            <a:chExt cx="6588663" cy="19611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E11296-29DB-4C93-ABB1-179A9F33DBFD}"/>
                </a:ext>
              </a:extLst>
            </p:cNvPr>
            <p:cNvSpPr txBox="1"/>
            <p:nvPr/>
          </p:nvSpPr>
          <p:spPr>
            <a:xfrm>
              <a:off x="5147663" y="2021840"/>
              <a:ext cx="18966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Part 3,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2700072" y="2875002"/>
              <a:ext cx="658866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F6F37C-8CB6-4340-AAE3-7F56768B3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25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8A2A9E-7355-40C4-BDAE-5AF9E61A13E6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968AB62-225B-4817-8982-7DDF7A2D35CC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DB4A4E2-6164-452F-ADD7-C900239DD1AC}"/>
                </a:ext>
              </a:extLst>
            </p:cNvPr>
            <p:cNvGrpSpPr/>
            <p:nvPr/>
          </p:nvGrpSpPr>
          <p:grpSpPr>
            <a:xfrm>
              <a:off x="657911" y="3708260"/>
              <a:ext cx="3053992" cy="1354217"/>
              <a:chOff x="2700072" y="2021840"/>
              <a:chExt cx="4158538" cy="18440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A3F701-CD23-4A5F-ACE8-71F44626C8F7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5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AE27E0-26D3-422D-AC5A-D2CE4D4C2F25}"/>
                  </a:ext>
                </a:extLst>
              </p:cNvPr>
              <p:cNvSpPr txBox="1"/>
              <p:nvPr/>
            </p:nvSpPr>
            <p:spPr>
              <a:xfrm>
                <a:off x="4930791" y="2734295"/>
                <a:ext cx="1927819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변수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38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06C5F5-0FD8-42F5-952C-5598B31B1362}"/>
              </a:ext>
            </a:extLst>
          </p:cNvPr>
          <p:cNvSpPr txBox="1"/>
          <p:nvPr/>
        </p:nvSpPr>
        <p:spPr>
          <a:xfrm>
            <a:off x="1257782" y="1836516"/>
            <a:ext cx="34299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변수 이름 </a:t>
            </a:r>
            <a:r>
              <a:rPr lang="en-US" altLang="ko-KR" sz="1500" b="1" dirty="0"/>
              <a:t>= </a:t>
            </a:r>
            <a:r>
              <a:rPr lang="ko-KR" altLang="en-US" sz="1500" b="1" dirty="0"/>
              <a:t>변수에 저장할 값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7C859-CCF4-4A4E-A6B9-1CE5958C40A2}"/>
              </a:ext>
            </a:extLst>
          </p:cNvPr>
          <p:cNvSpPr txBox="1"/>
          <p:nvPr/>
        </p:nvSpPr>
        <p:spPr>
          <a:xfrm>
            <a:off x="1088020" y="1358240"/>
            <a:ext cx="15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ko-KR" altLang="en-US" dirty="0"/>
              <a:t>변수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EA31C-AC12-4065-A212-F6D119D045A8}"/>
              </a:ext>
            </a:extLst>
          </p:cNvPr>
          <p:cNvSpPr txBox="1"/>
          <p:nvPr/>
        </p:nvSpPr>
        <p:spPr>
          <a:xfrm>
            <a:off x="1257782" y="2365093"/>
            <a:ext cx="71261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* </a:t>
            </a:r>
            <a:r>
              <a:rPr lang="ko-KR" altLang="en-US" sz="1500" b="1" dirty="0"/>
              <a:t>다른 프로그래밍 언어인 </a:t>
            </a:r>
            <a:r>
              <a:rPr lang="en-US" altLang="ko-KR" sz="1500" b="1" dirty="0"/>
              <a:t>C</a:t>
            </a:r>
            <a:r>
              <a:rPr lang="ko-KR" altLang="en-US" sz="1500" b="1" dirty="0"/>
              <a:t>나 </a:t>
            </a:r>
            <a:r>
              <a:rPr lang="en-US" altLang="ko-KR" sz="1500" b="1" dirty="0"/>
              <a:t>JAVA</a:t>
            </a:r>
            <a:r>
              <a:rPr lang="ko-KR" altLang="en-US" sz="1500" b="1" dirty="0"/>
              <a:t>에서는 변수를 만들 때 자료형을 직접 지정해줘야 하지만 </a:t>
            </a:r>
            <a:r>
              <a:rPr lang="ko-KR" altLang="en-US" sz="1500" b="1" dirty="0" err="1"/>
              <a:t>파이썬은</a:t>
            </a:r>
            <a:r>
              <a:rPr lang="ko-KR" altLang="en-US" sz="1500" b="1" dirty="0"/>
              <a:t> 변수에 저장된 값을 스스로 판단하여 자료형 지정</a:t>
            </a:r>
          </a:p>
        </p:txBody>
      </p:sp>
    </p:spTree>
    <p:extLst>
      <p:ext uri="{BB962C8B-B14F-4D97-AF65-F5344CB8AC3E}">
        <p14:creationId xmlns:p14="http://schemas.microsoft.com/office/powerpoint/2010/main" val="1344695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-1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210477" y="2224244"/>
            <a:ext cx="2890856" cy="523220"/>
            <a:chOff x="1210477" y="2432098"/>
            <a:chExt cx="2890856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210477" y="2432098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94666" y="2432098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튜플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자료형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8" y="2976347"/>
            <a:ext cx="3581994" cy="569518"/>
            <a:chOff x="1191928" y="2193581"/>
            <a:chExt cx="3581994" cy="5695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8" y="2193581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49110" y="2239879"/>
              <a:ext cx="28248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딕셔너리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자료형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210477" y="3697813"/>
            <a:ext cx="2890856" cy="523220"/>
            <a:chOff x="1191929" y="2733040"/>
            <a:chExt cx="2890856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집합 자료형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217679" y="4455275"/>
            <a:ext cx="2531783" cy="523220"/>
            <a:chOff x="1191929" y="2733040"/>
            <a:chExt cx="2531783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불 자료형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DBDED1E-C6CC-4F51-B53D-23C5FF6497DB}"/>
              </a:ext>
            </a:extLst>
          </p:cNvPr>
          <p:cNvGrpSpPr/>
          <p:nvPr/>
        </p:nvGrpSpPr>
        <p:grpSpPr>
          <a:xfrm>
            <a:off x="1249801" y="5171871"/>
            <a:ext cx="1687000" cy="523220"/>
            <a:chOff x="1191929" y="2733040"/>
            <a:chExt cx="1687000" cy="5232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B807FB-868D-4F56-993E-18B1A6266C44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#5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417F44-97FF-4444-A945-D259755229A9}"/>
                </a:ext>
              </a:extLst>
            </p:cNvPr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변수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4085526" cy="1354217"/>
              <a:chOff x="2700072" y="2021840"/>
              <a:chExt cx="5563150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49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526184" y="2734295"/>
                <a:ext cx="473703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튜플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자료형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튜플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자료형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9ABCF5-31F5-42EF-B4F5-AA35C8C1C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" t="949" r="372" b="-949"/>
          <a:stretch/>
        </p:blipFill>
        <p:spPr>
          <a:xfrm>
            <a:off x="1114660" y="1673240"/>
            <a:ext cx="8074274" cy="15113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9733DA-AEAA-4010-9B29-27B7A5FF3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85" y="4041701"/>
            <a:ext cx="8103016" cy="1143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9245EC-0914-4FDE-BC41-8D9D55984F8F}"/>
              </a:ext>
            </a:extLst>
          </p:cNvPr>
          <p:cNvSpPr txBox="1"/>
          <p:nvPr/>
        </p:nvSpPr>
        <p:spPr>
          <a:xfrm>
            <a:off x="1148885" y="1113859"/>
            <a:ext cx="800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사용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0C1EEA-F22D-4DDA-B265-C82751FAC383}"/>
              </a:ext>
            </a:extLst>
          </p:cNvPr>
          <p:cNvSpPr txBox="1"/>
          <p:nvPr/>
        </p:nvSpPr>
        <p:spPr>
          <a:xfrm>
            <a:off x="1188334" y="3545711"/>
            <a:ext cx="1720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사용 </a:t>
            </a:r>
            <a:r>
              <a:rPr lang="en-US" altLang="ko-KR" dirty="0"/>
              <a:t>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튜플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자료형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5CF5F-F349-4262-AF79-C252E49F35BE}"/>
              </a:ext>
            </a:extLst>
          </p:cNvPr>
          <p:cNvSpPr txBox="1"/>
          <p:nvPr/>
        </p:nvSpPr>
        <p:spPr>
          <a:xfrm>
            <a:off x="1759352" y="1188334"/>
            <a:ext cx="283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튜플</a:t>
            </a:r>
            <a:r>
              <a:rPr lang="ko-KR" altLang="en-US" dirty="0"/>
              <a:t> 만들기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3729DF6-ED4B-4F26-95B0-A9EFCF7AB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26" y="1610381"/>
            <a:ext cx="9131139" cy="48497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355EB0-1345-4885-BE66-B1A34B619D83}"/>
              </a:ext>
            </a:extLst>
          </p:cNvPr>
          <p:cNvSpPr txBox="1"/>
          <p:nvPr/>
        </p:nvSpPr>
        <p:spPr>
          <a:xfrm>
            <a:off x="2708476" y="2409082"/>
            <a:ext cx="29129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요소가 하나 있는 </a:t>
            </a:r>
            <a:r>
              <a:rPr lang="ko-KR" altLang="en-US" sz="800" b="1" dirty="0" err="1"/>
              <a:t>튜플을</a:t>
            </a:r>
            <a:r>
              <a:rPr lang="ko-KR" altLang="en-US" sz="800" b="1" dirty="0"/>
              <a:t> 만들 때는 뒤에 쉼표</a:t>
            </a:r>
            <a:r>
              <a:rPr lang="en-US" altLang="ko-KR" sz="800" b="1" dirty="0"/>
              <a:t>(,)</a:t>
            </a:r>
            <a:r>
              <a:rPr lang="ko-KR" altLang="en-US" sz="800" b="1" dirty="0"/>
              <a:t>를 붙여준다</a:t>
            </a:r>
            <a:r>
              <a:rPr lang="en-US" altLang="ko-KR" sz="800" b="1" dirty="0"/>
              <a:t>.</a:t>
            </a:r>
            <a:endParaRPr lang="ko-KR" altLang="en-US" sz="800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DBAB9DB-2FEC-4480-BA12-1A830EA5155F}"/>
              </a:ext>
            </a:extLst>
          </p:cNvPr>
          <p:cNvCxnSpPr>
            <a:stCxn id="13" idx="1"/>
          </p:cNvCxnSpPr>
          <p:nvPr/>
        </p:nvCxnSpPr>
        <p:spPr>
          <a:xfrm flipH="1">
            <a:off x="2673752" y="2516804"/>
            <a:ext cx="34724" cy="2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BB2F5E-05DE-4A90-AF70-B02A7E02EB79}"/>
              </a:ext>
            </a:extLst>
          </p:cNvPr>
          <p:cNvSpPr txBox="1"/>
          <p:nvPr/>
        </p:nvSpPr>
        <p:spPr>
          <a:xfrm>
            <a:off x="3237054" y="2106592"/>
            <a:ext cx="2137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괄호는 생략가능</a:t>
            </a:r>
          </a:p>
        </p:txBody>
      </p:sp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49046" y="3708260"/>
              <a:ext cx="4709944" cy="1354217"/>
              <a:chOff x="2688001" y="2021840"/>
              <a:chExt cx="6413404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688001" y="2734295"/>
                <a:ext cx="6413404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딕셔너리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자료형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딕셔너리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자료형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87558C-6075-4841-8D61-43D0B0C8C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45" y="1756992"/>
            <a:ext cx="9068724" cy="48138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2816C8-501A-4C9E-8C94-030F4787D207}"/>
              </a:ext>
            </a:extLst>
          </p:cNvPr>
          <p:cNvSpPr txBox="1"/>
          <p:nvPr/>
        </p:nvSpPr>
        <p:spPr>
          <a:xfrm>
            <a:off x="1415969" y="1157468"/>
            <a:ext cx="492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* 키</a:t>
            </a:r>
            <a:r>
              <a:rPr lang="en-US" altLang="ko-KR" dirty="0"/>
              <a:t>(key)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값</a:t>
            </a:r>
            <a:r>
              <a:rPr lang="en-US" altLang="ko-KR" dirty="0"/>
              <a:t>(value)</a:t>
            </a:r>
            <a:r>
              <a:rPr lang="ko-KR" altLang="en-US" dirty="0"/>
              <a:t>을 한 쌍으로 갖는 자료형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90EC7-7E78-49A4-AE8A-13D07649A36A}"/>
              </a:ext>
            </a:extLst>
          </p:cNvPr>
          <p:cNvSpPr txBox="1"/>
          <p:nvPr/>
        </p:nvSpPr>
        <p:spPr>
          <a:xfrm>
            <a:off x="2990125" y="2762492"/>
            <a:ext cx="28357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/>
              <a:t>딕셔너리명</a:t>
            </a:r>
            <a:r>
              <a:rPr lang="en-US" altLang="ko-KR" sz="800" b="1" dirty="0"/>
              <a:t>[‘key’]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=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‘value’ </a:t>
            </a:r>
            <a:r>
              <a:rPr lang="ko-KR" altLang="en-US" sz="800" b="1" dirty="0"/>
              <a:t>를 사용하여 새로운 항목 추가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8C5748E-8CFF-4950-AD95-ED64444A1E8F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955403" y="2870214"/>
            <a:ext cx="347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99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딕셔너리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자료형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B91C27-D05E-49BB-9DF2-B56F5211CF73}"/>
              </a:ext>
            </a:extLst>
          </p:cNvPr>
          <p:cNvGrpSpPr/>
          <p:nvPr/>
        </p:nvGrpSpPr>
        <p:grpSpPr>
          <a:xfrm>
            <a:off x="5258301" y="2805841"/>
            <a:ext cx="1733565" cy="658463"/>
            <a:chOff x="5383690" y="3105833"/>
            <a:chExt cx="1456416" cy="646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617220-832A-4689-A469-8F4F4D682269}"/>
                </a:ext>
              </a:extLst>
            </p:cNvPr>
            <p:cNvSpPr txBox="1"/>
            <p:nvPr/>
          </p:nvSpPr>
          <p:spPr>
            <a:xfrm>
              <a:off x="5383690" y="3105834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S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C90AF7-E9CF-41EC-89C1-2C1F927C23EA}"/>
                </a:ext>
              </a:extLst>
            </p:cNvPr>
            <p:cNvSpPr txBox="1"/>
            <p:nvPr/>
          </p:nvSpPr>
          <p:spPr>
            <a:xfrm>
              <a:off x="6216569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</a:rPr>
                <a:t>W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E52714-C478-4C88-A838-9EBD1A2FF58C}"/>
              </a:ext>
            </a:extLst>
          </p:cNvPr>
          <p:cNvGrpSpPr/>
          <p:nvPr/>
        </p:nvGrpSpPr>
        <p:grpSpPr>
          <a:xfrm>
            <a:off x="5254910" y="3695184"/>
            <a:ext cx="1644970" cy="658463"/>
            <a:chOff x="5383690" y="3105833"/>
            <a:chExt cx="1381985" cy="646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A9C5FB-E633-4B97-8518-80023C762263}"/>
                </a:ext>
              </a:extLst>
            </p:cNvPr>
            <p:cNvSpPr txBox="1"/>
            <p:nvPr/>
          </p:nvSpPr>
          <p:spPr>
            <a:xfrm>
              <a:off x="5383690" y="3105834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O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BD85E9-79CA-4DD7-A5B4-402D8C0DEDA6}"/>
                </a:ext>
              </a:extLst>
            </p:cNvPr>
            <p:cNvSpPr txBox="1"/>
            <p:nvPr/>
          </p:nvSpPr>
          <p:spPr>
            <a:xfrm>
              <a:off x="6142138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</a:rPr>
                <a:t>T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B5851C-06AD-4127-B5F7-0BDD406E46A3}"/>
              </a:ext>
            </a:extLst>
          </p:cNvPr>
          <p:cNvSpPr txBox="1"/>
          <p:nvPr/>
        </p:nvSpPr>
        <p:spPr>
          <a:xfrm>
            <a:off x="949124" y="1365813"/>
            <a:ext cx="219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</a:t>
            </a:r>
            <a:r>
              <a:rPr lang="ko-KR" altLang="en-US" dirty="0"/>
              <a:t>항목 삭제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E80EA0-B0A7-4F66-961D-E8E8E729F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52" y="1882024"/>
            <a:ext cx="8709908" cy="45777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E36F24-791C-4A88-9FC8-0814523A9D3F}"/>
              </a:ext>
            </a:extLst>
          </p:cNvPr>
          <p:cNvSpPr txBox="1"/>
          <p:nvPr/>
        </p:nvSpPr>
        <p:spPr>
          <a:xfrm>
            <a:off x="2511706" y="2561863"/>
            <a:ext cx="2542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del </a:t>
            </a:r>
            <a:r>
              <a:rPr lang="ko-KR" altLang="en-US" sz="800" b="1" dirty="0" err="1"/>
              <a:t>딕셔너리명</a:t>
            </a:r>
            <a:r>
              <a:rPr lang="en-US" altLang="ko-KR" sz="800" b="1" dirty="0"/>
              <a:t>[‘key’]</a:t>
            </a:r>
            <a:r>
              <a:rPr lang="ko-KR" altLang="en-US" sz="800" b="1" dirty="0"/>
              <a:t>를 이용하여 항목 삭제</a:t>
            </a:r>
          </a:p>
        </p:txBody>
      </p:sp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딕셔너리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자료형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B460DC-E9CD-41EB-AFDF-3C6F0B9D8B9B}"/>
              </a:ext>
            </a:extLst>
          </p:cNvPr>
          <p:cNvSpPr txBox="1"/>
          <p:nvPr/>
        </p:nvSpPr>
        <p:spPr>
          <a:xfrm>
            <a:off x="1385105" y="1655179"/>
            <a:ext cx="4953965" cy="86177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0" i="0" dirty="0">
                <a:solidFill>
                  <a:srgbClr val="8888FF"/>
                </a:solidFill>
                <a:effectLst/>
                <a:latin typeface="SF Mono"/>
              </a:rPr>
              <a:t>&gt;&gt;&gt; </a:t>
            </a:r>
            <a:r>
              <a:rPr lang="en-US" altLang="ko-KR" sz="1000" dirty="0"/>
              <a:t>color = {‘</a:t>
            </a:r>
            <a:r>
              <a:rPr lang="ko-KR" altLang="en-US" sz="1000" dirty="0"/>
              <a:t>파랑</a:t>
            </a:r>
            <a:r>
              <a:rPr lang="en-US" altLang="ko-KR" sz="1000" dirty="0"/>
              <a:t>’ : ’Blue’, ‘</a:t>
            </a:r>
            <a:r>
              <a:rPr lang="ko-KR" altLang="en-US" sz="1000" dirty="0"/>
              <a:t>빨강</a:t>
            </a:r>
            <a:r>
              <a:rPr lang="en-US" altLang="ko-KR" sz="1000" dirty="0"/>
              <a:t>’ : ‘ Red’ , ‘</a:t>
            </a:r>
            <a:r>
              <a:rPr lang="ko-KR" altLang="en-US" sz="1000" dirty="0"/>
              <a:t>초록</a:t>
            </a:r>
            <a:r>
              <a:rPr lang="en-US" altLang="ko-KR" sz="1000" dirty="0"/>
              <a:t>’ : ‘Green’}</a:t>
            </a:r>
          </a:p>
          <a:p>
            <a:r>
              <a:rPr lang="en-US" altLang="ko-KR" sz="1000" b="0" i="0" dirty="0">
                <a:solidFill>
                  <a:srgbClr val="8888FF"/>
                </a:solidFill>
                <a:effectLst/>
                <a:latin typeface="SF Mono"/>
              </a:rPr>
              <a:t>&gt;&gt;&gt; </a:t>
            </a:r>
            <a:r>
              <a:rPr lang="en-US" altLang="ko-KR" sz="1000" dirty="0" err="1"/>
              <a:t>color.get</a:t>
            </a:r>
            <a:r>
              <a:rPr lang="en-US" altLang="ko-KR" sz="1000" dirty="0"/>
              <a:t>(‘</a:t>
            </a:r>
            <a:r>
              <a:rPr lang="ko-KR" altLang="en-US" sz="1000" dirty="0"/>
              <a:t>파랑</a:t>
            </a:r>
            <a:r>
              <a:rPr lang="en-US" altLang="ko-KR" sz="1000" dirty="0"/>
              <a:t>’)</a:t>
            </a:r>
          </a:p>
          <a:p>
            <a:r>
              <a:rPr lang="en-US" altLang="ko-KR" sz="1000" dirty="0"/>
              <a:t>‘Blue’</a:t>
            </a:r>
          </a:p>
          <a:p>
            <a:r>
              <a:rPr lang="en-US" altLang="ko-KR" sz="1000" b="0" i="0" dirty="0">
                <a:solidFill>
                  <a:srgbClr val="8888FF"/>
                </a:solidFill>
                <a:effectLst/>
                <a:latin typeface="SF Mono"/>
              </a:rPr>
              <a:t>&gt;&gt;&gt; </a:t>
            </a:r>
            <a:r>
              <a:rPr lang="en-US" altLang="ko-KR" sz="1000" dirty="0"/>
              <a:t>color[‘</a:t>
            </a:r>
            <a:r>
              <a:rPr lang="ko-KR" altLang="en-US" sz="1000" dirty="0"/>
              <a:t>파랑</a:t>
            </a:r>
            <a:r>
              <a:rPr lang="en-US" altLang="ko-KR" sz="1000" dirty="0"/>
              <a:t>’]</a:t>
            </a:r>
          </a:p>
          <a:p>
            <a:r>
              <a:rPr lang="en-US" altLang="ko-KR" sz="1000" dirty="0"/>
              <a:t>‘Blue’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6D3A02-189F-4020-B069-E15E020568E5}"/>
              </a:ext>
            </a:extLst>
          </p:cNvPr>
          <p:cNvSpPr txBox="1"/>
          <p:nvPr/>
        </p:nvSpPr>
        <p:spPr>
          <a:xfrm>
            <a:off x="1342664" y="1176903"/>
            <a:ext cx="229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•get(‘key’)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DB10C-4F78-454D-A937-407CA73CFCE5}"/>
              </a:ext>
            </a:extLst>
          </p:cNvPr>
          <p:cNvSpPr txBox="1"/>
          <p:nvPr/>
        </p:nvSpPr>
        <p:spPr>
          <a:xfrm>
            <a:off x="2804932" y="2066774"/>
            <a:ext cx="17014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동일한 결과 출력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894184-9CD6-4064-83BC-0B3223062F41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608162" y="2029428"/>
            <a:ext cx="196770" cy="14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A03A3A5-8892-428F-A301-550B1685A662}"/>
              </a:ext>
            </a:extLst>
          </p:cNvPr>
          <p:cNvCxnSpPr/>
          <p:nvPr/>
        </p:nvCxnSpPr>
        <p:spPr>
          <a:xfrm flipH="1">
            <a:off x="2492415" y="2226053"/>
            <a:ext cx="312517" cy="5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E4CDA5-6077-43E3-8061-AC4AFB496F2A}"/>
              </a:ext>
            </a:extLst>
          </p:cNvPr>
          <p:cNvSpPr txBox="1"/>
          <p:nvPr/>
        </p:nvSpPr>
        <p:spPr>
          <a:xfrm>
            <a:off x="1385105" y="3087827"/>
            <a:ext cx="4328931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0" i="0" dirty="0">
                <a:solidFill>
                  <a:srgbClr val="8888FF"/>
                </a:solidFill>
                <a:effectLst/>
                <a:latin typeface="SF Mono"/>
              </a:rPr>
              <a:t>&gt;&gt;&gt; </a:t>
            </a:r>
            <a:r>
              <a:rPr lang="en-US" altLang="ko-KR" sz="1000" dirty="0"/>
              <a:t>color = {‘</a:t>
            </a:r>
            <a:r>
              <a:rPr lang="ko-KR" altLang="en-US" sz="1000" dirty="0"/>
              <a:t>파랑</a:t>
            </a:r>
            <a:r>
              <a:rPr lang="en-US" altLang="ko-KR" sz="1000" dirty="0"/>
              <a:t>’ : ’Blue’, ‘</a:t>
            </a:r>
            <a:r>
              <a:rPr lang="ko-KR" altLang="en-US" sz="1000" dirty="0"/>
              <a:t>빨강</a:t>
            </a:r>
            <a:r>
              <a:rPr lang="en-US" altLang="ko-KR" sz="1000" dirty="0"/>
              <a:t>’ : ‘ Red’ , ‘</a:t>
            </a:r>
            <a:r>
              <a:rPr lang="ko-KR" altLang="en-US" sz="1000" dirty="0"/>
              <a:t>초록</a:t>
            </a:r>
            <a:r>
              <a:rPr lang="en-US" altLang="ko-KR" sz="1000" dirty="0"/>
              <a:t>’ : ‘Green’}</a:t>
            </a:r>
          </a:p>
          <a:p>
            <a:r>
              <a:rPr lang="en-US" altLang="ko-KR" sz="1000" b="0" i="0" dirty="0">
                <a:solidFill>
                  <a:srgbClr val="8888FF"/>
                </a:solidFill>
                <a:effectLst/>
                <a:latin typeface="SF Mono"/>
              </a:rPr>
              <a:t>&gt;&gt;&gt; </a:t>
            </a:r>
            <a:r>
              <a:rPr lang="en-US" altLang="ko-KR" sz="1000" dirty="0" err="1"/>
              <a:t>color.keys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 err="1"/>
              <a:t>dict_keys</a:t>
            </a:r>
            <a:r>
              <a:rPr lang="en-US" altLang="ko-KR" sz="1000" dirty="0"/>
              <a:t>([‘</a:t>
            </a:r>
            <a:r>
              <a:rPr lang="ko-KR" altLang="en-US" sz="1000" dirty="0"/>
              <a:t>파랑</a:t>
            </a:r>
            <a:r>
              <a:rPr lang="en-US" altLang="ko-KR" sz="1000" dirty="0"/>
              <a:t>’, ‘</a:t>
            </a:r>
            <a:r>
              <a:rPr lang="ko-KR" altLang="en-US" sz="1000" dirty="0"/>
              <a:t>빨강</a:t>
            </a:r>
            <a:r>
              <a:rPr lang="en-US" altLang="ko-KR" sz="1000" dirty="0"/>
              <a:t>‘, ‘</a:t>
            </a:r>
            <a:r>
              <a:rPr lang="ko-KR" altLang="en-US" sz="1000" dirty="0"/>
              <a:t>초록</a:t>
            </a:r>
            <a:r>
              <a:rPr lang="en-US" altLang="ko-KR" sz="1000" dirty="0"/>
              <a:t>‘])</a:t>
            </a:r>
          </a:p>
          <a:p>
            <a:endParaRPr lang="en-US" altLang="ko-KR" sz="1000" dirty="0"/>
          </a:p>
          <a:p>
            <a:r>
              <a:rPr lang="en-US" altLang="ko-KR" sz="1000" b="0" i="0" dirty="0">
                <a:solidFill>
                  <a:srgbClr val="8888FF"/>
                </a:solidFill>
                <a:effectLst/>
                <a:latin typeface="SF Mono"/>
              </a:rPr>
              <a:t>&gt;&gt;&gt; </a:t>
            </a:r>
            <a:r>
              <a:rPr lang="en-US" altLang="ko-KR" sz="1000" dirty="0"/>
              <a:t>list(</a:t>
            </a:r>
            <a:r>
              <a:rPr lang="en-US" altLang="ko-KR" sz="1000" dirty="0" err="1"/>
              <a:t>color.keys</a:t>
            </a:r>
            <a:r>
              <a:rPr lang="en-US" altLang="ko-KR" sz="1000" dirty="0"/>
              <a:t>())</a:t>
            </a:r>
          </a:p>
          <a:p>
            <a:r>
              <a:rPr lang="en-US" altLang="ko-KR" sz="1000" dirty="0"/>
              <a:t>[‘</a:t>
            </a:r>
            <a:r>
              <a:rPr lang="ko-KR" altLang="en-US" sz="1000" dirty="0"/>
              <a:t>파랑</a:t>
            </a:r>
            <a:r>
              <a:rPr lang="en-US" altLang="ko-KR" sz="1000" dirty="0"/>
              <a:t>’, ‘</a:t>
            </a:r>
            <a:r>
              <a:rPr lang="ko-KR" altLang="en-US" sz="1000" dirty="0"/>
              <a:t>빨강</a:t>
            </a:r>
            <a:r>
              <a:rPr lang="en-US" altLang="ko-KR" sz="1000" dirty="0"/>
              <a:t>‘, ‘</a:t>
            </a:r>
            <a:r>
              <a:rPr lang="ko-KR" altLang="en-US" sz="1000" dirty="0"/>
              <a:t>초록</a:t>
            </a:r>
            <a:r>
              <a:rPr lang="en-US" altLang="ko-KR" sz="1000" dirty="0"/>
              <a:t>‘]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B62164-9BB1-445E-BE51-0137F1E11161}"/>
              </a:ext>
            </a:extLst>
          </p:cNvPr>
          <p:cNvSpPr txBox="1"/>
          <p:nvPr/>
        </p:nvSpPr>
        <p:spPr>
          <a:xfrm>
            <a:off x="1385105" y="2630525"/>
            <a:ext cx="204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•keys()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9BAB43-D9B6-4A15-85CD-2D23769E5C56}"/>
              </a:ext>
            </a:extLst>
          </p:cNvPr>
          <p:cNvSpPr txBox="1"/>
          <p:nvPr/>
        </p:nvSpPr>
        <p:spPr>
          <a:xfrm>
            <a:off x="3528349" y="3394682"/>
            <a:ext cx="19561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Key</a:t>
            </a:r>
            <a:r>
              <a:rPr lang="ko-KR" altLang="en-US" sz="800" b="1" dirty="0"/>
              <a:t>목록에 </a:t>
            </a:r>
            <a:r>
              <a:rPr lang="en-US" altLang="ko-KR" sz="800" b="1" dirty="0" err="1"/>
              <a:t>dict_keys</a:t>
            </a:r>
            <a:r>
              <a:rPr lang="ko-KR" altLang="en-US" sz="800" b="1" dirty="0"/>
              <a:t>를 부착해서 반환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503E75-9E8B-432B-BC1D-02FA7904EF9C}"/>
              </a:ext>
            </a:extLst>
          </p:cNvPr>
          <p:cNvCxnSpPr>
            <a:stCxn id="16" idx="1"/>
          </p:cNvCxnSpPr>
          <p:nvPr/>
        </p:nvCxnSpPr>
        <p:spPr>
          <a:xfrm flipH="1">
            <a:off x="3483981" y="3502404"/>
            <a:ext cx="443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BFD25B-0D5E-4FAA-8104-77F5D8F5FD5D}"/>
              </a:ext>
            </a:extLst>
          </p:cNvPr>
          <p:cNvSpPr txBox="1"/>
          <p:nvPr/>
        </p:nvSpPr>
        <p:spPr>
          <a:xfrm>
            <a:off x="3528349" y="3835078"/>
            <a:ext cx="1865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list()</a:t>
            </a:r>
            <a:r>
              <a:rPr lang="ko-KR" altLang="en-US" sz="800" b="1" dirty="0"/>
              <a:t> 사용할 경우 </a:t>
            </a:r>
            <a:r>
              <a:rPr lang="en-US" altLang="ko-KR" sz="800" b="1" dirty="0"/>
              <a:t>key</a:t>
            </a:r>
            <a:r>
              <a:rPr lang="ko-KR" altLang="en-US" sz="800" b="1" dirty="0"/>
              <a:t>목록만 반환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EF97384-EBD9-4103-A882-F0CB790D5D17}"/>
              </a:ext>
            </a:extLst>
          </p:cNvPr>
          <p:cNvCxnSpPr>
            <a:stCxn id="19" idx="1"/>
          </p:cNvCxnSpPr>
          <p:nvPr/>
        </p:nvCxnSpPr>
        <p:spPr>
          <a:xfrm flipH="1">
            <a:off x="3483980" y="3942800"/>
            <a:ext cx="44369" cy="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extBox 342">
            <a:extLst>
              <a:ext uri="{FF2B5EF4-FFF2-40B4-BE49-F238E27FC236}">
                <a16:creationId xmlns:a16="http://schemas.microsoft.com/office/drawing/2014/main" id="{3CFEE5EA-3DF0-4F8E-B6CA-29888E000D34}"/>
              </a:ext>
            </a:extLst>
          </p:cNvPr>
          <p:cNvSpPr txBox="1"/>
          <p:nvPr/>
        </p:nvSpPr>
        <p:spPr>
          <a:xfrm>
            <a:off x="1388963" y="4696285"/>
            <a:ext cx="4328931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0" i="0" dirty="0">
                <a:solidFill>
                  <a:srgbClr val="8888FF"/>
                </a:solidFill>
                <a:effectLst/>
                <a:latin typeface="SF Mono"/>
              </a:rPr>
              <a:t>&gt;&gt;&gt; </a:t>
            </a:r>
            <a:r>
              <a:rPr lang="en-US" altLang="ko-KR" sz="1000" dirty="0"/>
              <a:t>color = {‘</a:t>
            </a:r>
            <a:r>
              <a:rPr lang="ko-KR" altLang="en-US" sz="1000" dirty="0"/>
              <a:t>파랑</a:t>
            </a:r>
            <a:r>
              <a:rPr lang="en-US" altLang="ko-KR" sz="1000" dirty="0"/>
              <a:t>’ : ’Blue’, ‘</a:t>
            </a:r>
            <a:r>
              <a:rPr lang="ko-KR" altLang="en-US" sz="1000" dirty="0"/>
              <a:t>빨강</a:t>
            </a:r>
            <a:r>
              <a:rPr lang="en-US" altLang="ko-KR" sz="1000" dirty="0"/>
              <a:t>’ : ‘ Red’ , ‘</a:t>
            </a:r>
            <a:r>
              <a:rPr lang="ko-KR" altLang="en-US" sz="1000" dirty="0"/>
              <a:t>초록</a:t>
            </a:r>
            <a:r>
              <a:rPr lang="en-US" altLang="ko-KR" sz="1000" dirty="0"/>
              <a:t>’ : ‘Green’}</a:t>
            </a:r>
          </a:p>
          <a:p>
            <a:r>
              <a:rPr lang="en-US" altLang="ko-KR" sz="1000" b="0" i="0" dirty="0">
                <a:solidFill>
                  <a:srgbClr val="8888FF"/>
                </a:solidFill>
                <a:effectLst/>
                <a:latin typeface="SF Mono"/>
              </a:rPr>
              <a:t>&gt;&gt;&gt; </a:t>
            </a:r>
            <a:r>
              <a:rPr lang="en-US" altLang="ko-KR" sz="1000" dirty="0" err="1"/>
              <a:t>color.values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 err="1"/>
              <a:t>dict_values</a:t>
            </a:r>
            <a:r>
              <a:rPr lang="en-US" altLang="ko-KR" sz="1000" dirty="0"/>
              <a:t>([‘Blue’, ‘Red‘, ‘Green‘])</a:t>
            </a:r>
          </a:p>
          <a:p>
            <a:endParaRPr lang="en-US" altLang="ko-KR" sz="1000" dirty="0"/>
          </a:p>
          <a:p>
            <a:r>
              <a:rPr lang="en-US" altLang="ko-KR" sz="1000" b="0" i="0" dirty="0">
                <a:solidFill>
                  <a:srgbClr val="8888FF"/>
                </a:solidFill>
                <a:effectLst/>
                <a:latin typeface="SF Mono"/>
              </a:rPr>
              <a:t>&gt;&gt;&gt; </a:t>
            </a:r>
            <a:r>
              <a:rPr lang="en-US" altLang="ko-KR" sz="1000" dirty="0"/>
              <a:t>list(</a:t>
            </a:r>
            <a:r>
              <a:rPr lang="en-US" altLang="ko-KR" sz="1000" dirty="0" err="1"/>
              <a:t>color.values</a:t>
            </a:r>
            <a:r>
              <a:rPr lang="en-US" altLang="ko-KR" sz="1000" dirty="0"/>
              <a:t>())</a:t>
            </a:r>
          </a:p>
          <a:p>
            <a:r>
              <a:rPr lang="en-US" altLang="ko-KR" sz="1000" dirty="0"/>
              <a:t>[‘Blue’, ‘Red‘, ‘Green‘]</a:t>
            </a:r>
            <a:endParaRPr lang="ko-KR" altLang="en-US" sz="1000" dirty="0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806E8D75-E0CB-4E19-871E-677073C2A56C}"/>
              </a:ext>
            </a:extLst>
          </p:cNvPr>
          <p:cNvSpPr txBox="1"/>
          <p:nvPr/>
        </p:nvSpPr>
        <p:spPr>
          <a:xfrm>
            <a:off x="3593938" y="4991898"/>
            <a:ext cx="2058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/>
              <a:t>value</a:t>
            </a:r>
            <a:r>
              <a:rPr lang="ko-KR" altLang="en-US" sz="800" b="1" dirty="0"/>
              <a:t>목록에 </a:t>
            </a:r>
            <a:r>
              <a:rPr lang="en-US" altLang="ko-KR" sz="800" b="1" dirty="0" err="1"/>
              <a:t>dict_valus</a:t>
            </a:r>
            <a:r>
              <a:rPr lang="ko-KR" altLang="en-US" sz="800" b="1" dirty="0"/>
              <a:t>를 부착해서 반환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D79BBD39-8BAB-4C94-934A-5946403C5593}"/>
              </a:ext>
            </a:extLst>
          </p:cNvPr>
          <p:cNvSpPr txBox="1"/>
          <p:nvPr/>
        </p:nvSpPr>
        <p:spPr>
          <a:xfrm>
            <a:off x="3593938" y="5479600"/>
            <a:ext cx="1865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list()</a:t>
            </a:r>
            <a:r>
              <a:rPr lang="ko-KR" altLang="en-US" sz="800" b="1" dirty="0"/>
              <a:t> 사용할 경우 </a:t>
            </a:r>
            <a:r>
              <a:rPr lang="en-US" altLang="ko-KR" sz="800" b="1" dirty="0"/>
              <a:t>value</a:t>
            </a:r>
            <a:r>
              <a:rPr lang="ko-KR" altLang="en-US" sz="800" b="1" dirty="0"/>
              <a:t>목록만 반환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DBDC85C-DBF6-4C7E-8C1B-DBCE072627F6}"/>
              </a:ext>
            </a:extLst>
          </p:cNvPr>
          <p:cNvCxnSpPr>
            <a:stCxn id="344" idx="1"/>
          </p:cNvCxnSpPr>
          <p:nvPr/>
        </p:nvCxnSpPr>
        <p:spPr>
          <a:xfrm flipH="1">
            <a:off x="3528349" y="5099620"/>
            <a:ext cx="65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65B5EAA-B176-4CC3-9493-B0C7DC1CC6C7}"/>
              </a:ext>
            </a:extLst>
          </p:cNvPr>
          <p:cNvCxnSpPr>
            <a:stCxn id="345" idx="1"/>
          </p:cNvCxnSpPr>
          <p:nvPr/>
        </p:nvCxnSpPr>
        <p:spPr>
          <a:xfrm flipH="1">
            <a:off x="3528349" y="5587322"/>
            <a:ext cx="65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>
            <a:extLst>
              <a:ext uri="{FF2B5EF4-FFF2-40B4-BE49-F238E27FC236}">
                <a16:creationId xmlns:a16="http://schemas.microsoft.com/office/drawing/2014/main" id="{EE5C3518-A52D-4A78-A9B8-9F1FEBE7FF12}"/>
              </a:ext>
            </a:extLst>
          </p:cNvPr>
          <p:cNvSpPr txBox="1"/>
          <p:nvPr/>
        </p:nvSpPr>
        <p:spPr>
          <a:xfrm>
            <a:off x="1427544" y="4243737"/>
            <a:ext cx="142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•values()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53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549</Words>
  <Application>Microsoft Office PowerPoint</Application>
  <PresentationFormat>와이드스크린</PresentationFormat>
  <Paragraphs>109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SF Mono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15</cp:revision>
  <dcterms:created xsi:type="dcterms:W3CDTF">2019-12-23T00:32:35Z</dcterms:created>
  <dcterms:modified xsi:type="dcterms:W3CDTF">2022-04-05T21:09:28Z</dcterms:modified>
</cp:coreProperties>
</file>